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28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D357F9-B838-A649-53B3-ACDAFD45D0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7B05A19-C145-857A-B7E9-50264727FB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805ECB-AA26-95AE-52FE-E7B72C303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FEA963-3C52-151B-F7C5-B88061B21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24E7C9-C0E6-2A87-D05D-CD3042C15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70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FB8E63-068B-D0BD-4E57-AC8693B58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739E76E-22B5-0D2B-DE55-11FE8F537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BF4BDD-7578-0D7E-1F5A-71A5194A4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FD08677-9767-F5F2-32C4-A22E3B42E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4C43A18-82E0-038F-4EE1-50E88A12C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792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96A3DC-D965-DBEA-41AF-985986FC0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13B0870-D06C-83A2-277C-B3F9D3D07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1826EC6-AE62-75B6-07DF-F6E5A9F90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CBD2F4-B6A0-F7DF-7DDE-0D43D1A15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7134C1-E061-5F80-FB76-A96BD8DC5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920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7FA27E-B383-9F6C-4393-EADB8D660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DF6E5CB-01B9-EBD7-936A-E72282F6F0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87CA178-9B2D-86C9-B60A-53A9A4B8C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6771673-3392-4732-BE26-FEF87DA98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950AC8-5F31-F859-DA17-D16802AD9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0CB8E4-EA9E-D1E6-D350-214A1C387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463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6F14C2-53B0-B94B-3993-BE3F202D0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448CB36-06ED-5708-D653-0A35C1C1D9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0A7D7F7-4117-5D91-9A9C-5E83695AA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2377A0B-6CE2-AA79-816C-46E5E46683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F6B408F-6C1F-EAFD-FFAC-967C07185A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6D3F447-0083-8635-646B-0147530BE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B4DC9AA-0561-AD5A-532D-352C0602A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A161905-E57E-122F-2FBC-5F0389012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7814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3EE65E-F773-E760-6552-7AB52464B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1870823-311E-EE7F-5014-0B2152083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2481B7B-BDB4-E9E2-065D-E1DC4FF1C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56ADFCF-4B5D-63F8-419E-4E3A7CBF1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8358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FDB5617-4F03-531C-FA82-9305B1876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FBDE4F6-F5E7-87BF-0354-C6A4F822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A2B69F8-6BEF-4A11-0708-BACC9CE36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705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F8C3DD-CADB-F6D2-02C2-B032BFFF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B65F534-26A5-1119-ABA4-BDB8D0DFE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51B05DE-1D3E-3AE9-4DBA-D809994EFE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A70B43-43FA-887A-55E7-2C2C280A1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5AF6EA0-BA06-21C3-C255-8DB6F9B4A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CD0E0CB-013C-B836-3A13-F1F520FA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143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BAAB8C-DA09-19C8-E877-9563D9C35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BD92439-B538-14AC-47B8-A696011CBE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68831B4-51A5-7CD9-FD89-0619CA23D2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283CCF-0630-F066-3C25-7E03ABA8D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BE26483-02BB-FB9D-4872-B64899AED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D90D733-6B93-5F36-20A1-A58D2D7B7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341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B5B48A-9381-F5D1-39D4-534C05856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4A19C30-D759-C92D-477E-CA65478971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0C7788C-364E-78E4-D361-183088408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8784BC-97B4-E3D8-D67B-EEB24C8A0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BD21183-A9F9-6764-26EC-84B0A5AD3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767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1C1AFBC-116D-3C31-E33A-AA488F348B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E25DBBB-8601-7407-C5BB-F0FEA24555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A25277-C7DD-9EDB-B199-9379F1EA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A0F7E2A-8F27-83CF-41D3-035168C63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B5494A-7D36-B212-8350-073A8B4B5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9538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7915B12-96F4-7A7F-4F5D-CDAAAEC4C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A55ADCC-0531-4661-AAE8-CAC1795BF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F88D017-E614-1CE5-AE54-B4D795B2D6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496F42-B5B0-4D00-878C-AD9FA9E951EB}" type="datetimeFigureOut">
              <a:rPr lang="ko-KR" altLang="en-US" smtClean="0"/>
              <a:t>2025-09-17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504173-0292-764C-C44F-48DD8003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3D8F14A-F415-8E44-252B-356CCAD79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655985-280A-4C69-9B3A-D726396426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814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sbiz24.kr/#/pbanc/416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D5E026A-CEE6-50A4-2795-3B2BA807EAB7}"/>
              </a:ext>
            </a:extLst>
          </p:cNvPr>
          <p:cNvSpPr txBox="1"/>
          <p:nvPr/>
        </p:nvSpPr>
        <p:spPr>
          <a:xfrm>
            <a:off x="443345" y="1177697"/>
            <a:ext cx="4784437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/>
              <a:t>링크 </a:t>
            </a:r>
            <a:r>
              <a:rPr lang="en-US" altLang="ko-KR"/>
              <a:t>: </a:t>
            </a:r>
            <a:r>
              <a:rPr lang="ko-KR" altLang="en-US">
                <a:highlight>
                  <a:srgbClr val="FFFF00"/>
                </a:highlight>
                <a:hlinkClick r:id="rId2"/>
              </a:rPr>
              <a:t>https://www.sbiz24.kr/#/pbanc/416</a:t>
            </a:r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r>
              <a:rPr lang="ko-KR" altLang="en-US">
                <a:highlight>
                  <a:srgbClr val="FFFF00"/>
                </a:highlight>
              </a:rPr>
              <a:t>링크 접속 후 페이지를 맨 아래로 내리면</a:t>
            </a:r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endParaRPr lang="en-US" altLang="ko-KR">
              <a:highlight>
                <a:srgbClr val="FFFF00"/>
              </a:highlight>
            </a:endParaRPr>
          </a:p>
          <a:p>
            <a:pPr algn="ctr"/>
            <a:r>
              <a:rPr lang="ko-KR" altLang="en-US">
                <a:highlight>
                  <a:srgbClr val="FFFF00"/>
                </a:highlight>
              </a:rPr>
              <a:t>신청버튼이 보임</a:t>
            </a:r>
            <a:endParaRPr lang="en-US" altLang="ko-KR">
              <a:highlight>
                <a:srgbClr val="FFFF00"/>
              </a:highlight>
            </a:endParaRPr>
          </a:p>
          <a:p>
            <a:pPr algn="ctr"/>
            <a:r>
              <a:rPr lang="ko-KR" altLang="en-US">
                <a:highlight>
                  <a:srgbClr val="FFFF00"/>
                </a:highlight>
              </a:rPr>
              <a:t>해당되는 지원사업 신청 클릭</a:t>
            </a:r>
            <a:endParaRPr lang="en-US" altLang="ko-KR">
              <a:highlight>
                <a:srgbClr val="FFFF00"/>
              </a:highlight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95D21B0-4C26-8E7D-54CC-0AED61472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526" y="82599"/>
            <a:ext cx="6061973" cy="384677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37EB8FD-8F99-0B54-4003-3DDAB2227F2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026" b="5829"/>
          <a:stretch>
            <a:fillRect/>
          </a:stretch>
        </p:blipFill>
        <p:spPr>
          <a:xfrm>
            <a:off x="5579433" y="3898797"/>
            <a:ext cx="6159009" cy="2769858"/>
          </a:xfrm>
          <a:prstGeom prst="rect">
            <a:avLst/>
          </a:prstGeom>
        </p:spPr>
      </p:pic>
      <p:sp>
        <p:nvSpPr>
          <p:cNvPr id="10" name="화살표: 아래쪽 9">
            <a:extLst>
              <a:ext uri="{FF2B5EF4-FFF2-40B4-BE49-F238E27FC236}">
                <a16:creationId xmlns:a16="http://schemas.microsoft.com/office/drawing/2014/main" id="{3C61D36C-6DFE-4F0E-AAA5-B08477594F35}"/>
              </a:ext>
            </a:extLst>
          </p:cNvPr>
          <p:cNvSpPr/>
          <p:nvPr/>
        </p:nvSpPr>
        <p:spPr>
          <a:xfrm>
            <a:off x="2447636" y="2863273"/>
            <a:ext cx="812800" cy="27432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화살표: 아래쪽 10">
            <a:extLst>
              <a:ext uri="{FF2B5EF4-FFF2-40B4-BE49-F238E27FC236}">
                <a16:creationId xmlns:a16="http://schemas.microsoft.com/office/drawing/2014/main" id="{C7F3E405-40E4-4483-4ED9-9CAA01D25B2E}"/>
              </a:ext>
            </a:extLst>
          </p:cNvPr>
          <p:cNvSpPr/>
          <p:nvPr/>
        </p:nvSpPr>
        <p:spPr>
          <a:xfrm rot="16200000">
            <a:off x="4710545" y="5477103"/>
            <a:ext cx="812800" cy="12192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E61421D2-ECFE-36AD-DF72-50371861AEB1}"/>
              </a:ext>
            </a:extLst>
          </p:cNvPr>
          <p:cNvSpPr/>
          <p:nvPr/>
        </p:nvSpPr>
        <p:spPr>
          <a:xfrm>
            <a:off x="5837382" y="5754254"/>
            <a:ext cx="572654" cy="34174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84AFDAE2-D54F-8060-E3B2-8B2D8647B419}"/>
              </a:ext>
            </a:extLst>
          </p:cNvPr>
          <p:cNvSpPr/>
          <p:nvPr/>
        </p:nvSpPr>
        <p:spPr>
          <a:xfrm>
            <a:off x="5837382" y="6211454"/>
            <a:ext cx="572654" cy="34174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EAE578-A6C6-DF2C-912D-815156E1E696}"/>
              </a:ext>
            </a:extLst>
          </p:cNvPr>
          <p:cNvSpPr txBox="1"/>
          <p:nvPr/>
        </p:nvSpPr>
        <p:spPr>
          <a:xfrm>
            <a:off x="272246" y="259026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>
                <a:latin typeface="+mj-lt"/>
              </a:rPr>
              <a:t>▷ 신청방법</a:t>
            </a:r>
          </a:p>
        </p:txBody>
      </p:sp>
    </p:spTree>
    <p:extLst>
      <p:ext uri="{BB962C8B-B14F-4D97-AF65-F5344CB8AC3E}">
        <p14:creationId xmlns:p14="http://schemas.microsoft.com/office/powerpoint/2010/main" val="1377658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EB7A4EF-A42D-8186-6E8D-9834C45844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77"/>
          <a:stretch>
            <a:fillRect/>
          </a:stretch>
        </p:blipFill>
        <p:spPr>
          <a:xfrm>
            <a:off x="6471667" y="83333"/>
            <a:ext cx="5448087" cy="65989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BCC5133-EFA6-A993-CBE8-90077F56B65D}"/>
              </a:ext>
            </a:extLst>
          </p:cNvPr>
          <p:cNvSpPr txBox="1"/>
          <p:nvPr/>
        </p:nvSpPr>
        <p:spPr>
          <a:xfrm>
            <a:off x="1130049" y="2330118"/>
            <a:ext cx="51715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>
                <a:latin typeface="+mj-lt"/>
              </a:rPr>
              <a:t>① 모두 </a:t>
            </a:r>
            <a:r>
              <a:rPr lang="en-US" altLang="ko-KR" sz="3000" b="1">
                <a:latin typeface="+mj-lt"/>
              </a:rPr>
              <a:t>‘</a:t>
            </a:r>
            <a:r>
              <a:rPr lang="ko-KR" altLang="en-US" sz="3000" b="1">
                <a:latin typeface="+mj-lt"/>
              </a:rPr>
              <a:t>동의합니다</a:t>
            </a:r>
            <a:r>
              <a:rPr lang="en-US" altLang="ko-KR" sz="3000" b="1">
                <a:latin typeface="+mj-lt"/>
              </a:rPr>
              <a:t>’ </a:t>
            </a:r>
            <a:r>
              <a:rPr lang="ko-KR" altLang="en-US" sz="3000" b="1">
                <a:latin typeface="+mj-lt"/>
              </a:rPr>
              <a:t>체크</a:t>
            </a:r>
            <a:endParaRPr lang="en-US" altLang="ko-KR" sz="3000" b="1">
              <a:latin typeface="+mj-lt"/>
            </a:endParaRPr>
          </a:p>
          <a:p>
            <a:endParaRPr lang="en-US" altLang="ko-KR" sz="3000" b="1">
              <a:latin typeface="+mj-lt"/>
            </a:endParaRPr>
          </a:p>
          <a:p>
            <a:r>
              <a:rPr lang="ko-KR" altLang="en-US" sz="3000" b="1">
                <a:latin typeface="+mj-lt"/>
              </a:rPr>
              <a:t>② 다음 단계진행 클릭</a:t>
            </a:r>
          </a:p>
        </p:txBody>
      </p:sp>
      <p:sp>
        <p:nvSpPr>
          <p:cNvPr id="8" name="1/2 액자 7">
            <a:extLst>
              <a:ext uri="{FF2B5EF4-FFF2-40B4-BE49-F238E27FC236}">
                <a16:creationId xmlns:a16="http://schemas.microsoft.com/office/drawing/2014/main" id="{178EF120-F4CC-AD37-41D4-274E18FCD48E}"/>
              </a:ext>
            </a:extLst>
          </p:cNvPr>
          <p:cNvSpPr/>
          <p:nvPr/>
        </p:nvSpPr>
        <p:spPr>
          <a:xfrm rot="13500000">
            <a:off x="9959200" y="2551424"/>
            <a:ext cx="306580" cy="296592"/>
          </a:xfrm>
          <a:prstGeom prst="halfFrame">
            <a:avLst>
              <a:gd name="adj1" fmla="val 8325"/>
              <a:gd name="adj2" fmla="val 832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1/2 액자 8">
            <a:extLst>
              <a:ext uri="{FF2B5EF4-FFF2-40B4-BE49-F238E27FC236}">
                <a16:creationId xmlns:a16="http://schemas.microsoft.com/office/drawing/2014/main" id="{1BAA3661-C883-DEF1-95B9-20ACE7A9235D}"/>
              </a:ext>
            </a:extLst>
          </p:cNvPr>
          <p:cNvSpPr/>
          <p:nvPr/>
        </p:nvSpPr>
        <p:spPr>
          <a:xfrm rot="13500000">
            <a:off x="9862220" y="4320187"/>
            <a:ext cx="306580" cy="296592"/>
          </a:xfrm>
          <a:prstGeom prst="halfFrame">
            <a:avLst>
              <a:gd name="adj1" fmla="val 0"/>
              <a:gd name="adj2" fmla="val 832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1/2 액자 9">
            <a:extLst>
              <a:ext uri="{FF2B5EF4-FFF2-40B4-BE49-F238E27FC236}">
                <a16:creationId xmlns:a16="http://schemas.microsoft.com/office/drawing/2014/main" id="{A8BC4E2A-663C-8BE8-0E5A-6FE08928E7A8}"/>
              </a:ext>
            </a:extLst>
          </p:cNvPr>
          <p:cNvSpPr/>
          <p:nvPr/>
        </p:nvSpPr>
        <p:spPr>
          <a:xfrm rot="13500000">
            <a:off x="9862221" y="5770297"/>
            <a:ext cx="306580" cy="296592"/>
          </a:xfrm>
          <a:prstGeom prst="halfFrame">
            <a:avLst>
              <a:gd name="adj1" fmla="val 8325"/>
              <a:gd name="adj2" fmla="val 612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1/2 액자 10">
            <a:extLst>
              <a:ext uri="{FF2B5EF4-FFF2-40B4-BE49-F238E27FC236}">
                <a16:creationId xmlns:a16="http://schemas.microsoft.com/office/drawing/2014/main" id="{5DB3F940-9240-C676-C5C2-3A54E8A61459}"/>
              </a:ext>
            </a:extLst>
          </p:cNvPr>
          <p:cNvSpPr/>
          <p:nvPr/>
        </p:nvSpPr>
        <p:spPr>
          <a:xfrm rot="13500000">
            <a:off x="9532693" y="6196804"/>
            <a:ext cx="306580" cy="296592"/>
          </a:xfrm>
          <a:prstGeom prst="halfFrame">
            <a:avLst>
              <a:gd name="adj1" fmla="val 8325"/>
              <a:gd name="adj2" fmla="val 832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9C740E-7F7F-2B9B-6A6B-6B44817A947A}"/>
              </a:ext>
            </a:extLst>
          </p:cNvPr>
          <p:cNvSpPr txBox="1"/>
          <p:nvPr/>
        </p:nvSpPr>
        <p:spPr>
          <a:xfrm>
            <a:off x="272246" y="259026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>
                <a:latin typeface="+mj-lt"/>
              </a:rPr>
              <a:t>▷ 신청방법</a:t>
            </a:r>
          </a:p>
        </p:txBody>
      </p:sp>
    </p:spTree>
    <p:extLst>
      <p:ext uri="{BB962C8B-B14F-4D97-AF65-F5344CB8AC3E}">
        <p14:creationId xmlns:p14="http://schemas.microsoft.com/office/powerpoint/2010/main" val="1661440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FA33109-4404-668E-504B-7508133EC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0078" y="101600"/>
            <a:ext cx="7258989" cy="64608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E250B2-860C-66B8-5926-9E76D7CF5CBF}"/>
              </a:ext>
            </a:extLst>
          </p:cNvPr>
          <p:cNvSpPr txBox="1"/>
          <p:nvPr/>
        </p:nvSpPr>
        <p:spPr>
          <a:xfrm>
            <a:off x="505616" y="2547188"/>
            <a:ext cx="59506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latin typeface="+mj-lt"/>
              </a:rPr>
              <a:t>③ 예</a:t>
            </a:r>
            <a:r>
              <a:rPr lang="en-US" altLang="ko-KR" sz="2400" b="1">
                <a:latin typeface="+mj-lt"/>
              </a:rPr>
              <a:t>, </a:t>
            </a:r>
            <a:r>
              <a:rPr lang="ko-KR" altLang="en-US" sz="2400" b="1">
                <a:latin typeface="+mj-lt"/>
              </a:rPr>
              <a:t>아니오</a:t>
            </a:r>
            <a:r>
              <a:rPr lang="en-US" altLang="ko-KR" sz="2400" b="1">
                <a:latin typeface="+mj-lt"/>
              </a:rPr>
              <a:t>, </a:t>
            </a:r>
            <a:r>
              <a:rPr lang="ko-KR" altLang="en-US" sz="2400" b="1"/>
              <a:t>아니오</a:t>
            </a:r>
            <a:r>
              <a:rPr lang="en-US" altLang="ko-KR" sz="2400" b="1">
                <a:latin typeface="+mj-lt"/>
              </a:rPr>
              <a:t>, </a:t>
            </a:r>
            <a:r>
              <a:rPr lang="ko-KR" altLang="en-US" sz="2400" b="1"/>
              <a:t>아니오</a:t>
            </a:r>
            <a:endParaRPr lang="en-US" altLang="ko-KR" sz="2400" b="1"/>
          </a:p>
          <a:p>
            <a:r>
              <a:rPr lang="ko-KR" altLang="en-US" sz="2400" b="1">
                <a:latin typeface="+mj-lt"/>
              </a:rPr>
              <a:t>  → 학생</a:t>
            </a:r>
            <a:r>
              <a:rPr lang="en-US" altLang="ko-KR" sz="2400" b="1">
                <a:latin typeface="+mj-lt"/>
              </a:rPr>
              <a:t>, </a:t>
            </a:r>
            <a:r>
              <a:rPr lang="ko-KR" altLang="en-US" sz="2400" b="1">
                <a:latin typeface="+mj-lt"/>
              </a:rPr>
              <a:t>예비소공인 모두 해당</a:t>
            </a:r>
            <a:endParaRPr lang="en-US" altLang="ko-KR" sz="2400" b="1">
              <a:latin typeface="+mj-lt"/>
            </a:endParaRPr>
          </a:p>
          <a:p>
            <a:endParaRPr lang="en-US" altLang="ko-KR" sz="2400" b="1">
              <a:latin typeface="+mj-lt"/>
            </a:endParaRPr>
          </a:p>
          <a:p>
            <a:r>
              <a:rPr lang="ko-KR" altLang="en-US" sz="2400" b="1">
                <a:latin typeface="+mj-lt"/>
              </a:rPr>
              <a:t>④ 다음 단계진행 클릭</a:t>
            </a:r>
          </a:p>
        </p:txBody>
      </p:sp>
      <p:sp>
        <p:nvSpPr>
          <p:cNvPr id="10" name="1/2 액자 9">
            <a:extLst>
              <a:ext uri="{FF2B5EF4-FFF2-40B4-BE49-F238E27FC236}">
                <a16:creationId xmlns:a16="http://schemas.microsoft.com/office/drawing/2014/main" id="{6FE92DEF-F751-CBCF-2262-9ABEFB7E66AF}"/>
              </a:ext>
            </a:extLst>
          </p:cNvPr>
          <p:cNvSpPr/>
          <p:nvPr/>
        </p:nvSpPr>
        <p:spPr>
          <a:xfrm rot="13500000">
            <a:off x="5350255" y="1943412"/>
            <a:ext cx="306580" cy="296592"/>
          </a:xfrm>
          <a:prstGeom prst="halfFrame">
            <a:avLst>
              <a:gd name="adj1" fmla="val 8325"/>
              <a:gd name="adj2" fmla="val 105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1/2 액자 10">
            <a:extLst>
              <a:ext uri="{FF2B5EF4-FFF2-40B4-BE49-F238E27FC236}">
                <a16:creationId xmlns:a16="http://schemas.microsoft.com/office/drawing/2014/main" id="{16616878-A66F-B9D2-7E77-AF8A00DD18A5}"/>
              </a:ext>
            </a:extLst>
          </p:cNvPr>
          <p:cNvSpPr/>
          <p:nvPr/>
        </p:nvSpPr>
        <p:spPr>
          <a:xfrm rot="13500000">
            <a:off x="5563509" y="3067450"/>
            <a:ext cx="306580" cy="296592"/>
          </a:xfrm>
          <a:prstGeom prst="halfFrame">
            <a:avLst>
              <a:gd name="adj1" fmla="val 8325"/>
              <a:gd name="adj2" fmla="val 105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1/2 액자 11">
            <a:extLst>
              <a:ext uri="{FF2B5EF4-FFF2-40B4-BE49-F238E27FC236}">
                <a16:creationId xmlns:a16="http://schemas.microsoft.com/office/drawing/2014/main" id="{4F7D1E48-3809-B2B6-7FBE-C651ADB43816}"/>
              </a:ext>
            </a:extLst>
          </p:cNvPr>
          <p:cNvSpPr/>
          <p:nvPr/>
        </p:nvSpPr>
        <p:spPr>
          <a:xfrm rot="13500000">
            <a:off x="5563509" y="4167892"/>
            <a:ext cx="306580" cy="296592"/>
          </a:xfrm>
          <a:prstGeom prst="halfFrame">
            <a:avLst>
              <a:gd name="adj1" fmla="val 8325"/>
              <a:gd name="adj2" fmla="val 105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1/2 액자 12">
            <a:extLst>
              <a:ext uri="{FF2B5EF4-FFF2-40B4-BE49-F238E27FC236}">
                <a16:creationId xmlns:a16="http://schemas.microsoft.com/office/drawing/2014/main" id="{0D7CF3DC-B92D-FD7E-BC29-34F02AD6673F}"/>
              </a:ext>
            </a:extLst>
          </p:cNvPr>
          <p:cNvSpPr/>
          <p:nvPr/>
        </p:nvSpPr>
        <p:spPr>
          <a:xfrm rot="13500000">
            <a:off x="5563508" y="5268334"/>
            <a:ext cx="306580" cy="296592"/>
          </a:xfrm>
          <a:prstGeom prst="halfFrame">
            <a:avLst>
              <a:gd name="adj1" fmla="val 8325"/>
              <a:gd name="adj2" fmla="val 105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1/2 액자 13">
            <a:extLst>
              <a:ext uri="{FF2B5EF4-FFF2-40B4-BE49-F238E27FC236}">
                <a16:creationId xmlns:a16="http://schemas.microsoft.com/office/drawing/2014/main" id="{D4C6F571-B6D8-9802-C492-E03E10186C57}"/>
              </a:ext>
            </a:extLst>
          </p:cNvPr>
          <p:cNvSpPr/>
          <p:nvPr/>
        </p:nvSpPr>
        <p:spPr>
          <a:xfrm rot="13500000">
            <a:off x="8303799" y="5354949"/>
            <a:ext cx="715371" cy="692065"/>
          </a:xfrm>
          <a:prstGeom prst="halfFrame">
            <a:avLst>
              <a:gd name="adj1" fmla="val 8325"/>
              <a:gd name="adj2" fmla="val 105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4CDEEB-9874-3813-2578-D2F8583A5254}"/>
              </a:ext>
            </a:extLst>
          </p:cNvPr>
          <p:cNvSpPr txBox="1"/>
          <p:nvPr/>
        </p:nvSpPr>
        <p:spPr>
          <a:xfrm>
            <a:off x="272246" y="259026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>
                <a:latin typeface="+mj-lt"/>
              </a:rPr>
              <a:t>▷ 신청방법</a:t>
            </a:r>
          </a:p>
        </p:txBody>
      </p:sp>
    </p:spTree>
    <p:extLst>
      <p:ext uri="{BB962C8B-B14F-4D97-AF65-F5344CB8AC3E}">
        <p14:creationId xmlns:p14="http://schemas.microsoft.com/office/powerpoint/2010/main" val="1142611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9548A88-E534-2367-1FC6-89C5066B5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0273" y="982374"/>
            <a:ext cx="9915525" cy="57245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6C5661-DBAC-2CC9-CD4C-D460622BF984}"/>
              </a:ext>
            </a:extLst>
          </p:cNvPr>
          <p:cNvSpPr txBox="1"/>
          <p:nvPr/>
        </p:nvSpPr>
        <p:spPr>
          <a:xfrm>
            <a:off x="4821381" y="751541"/>
            <a:ext cx="3786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  <a:latin typeface="+mj-lt"/>
              </a:rPr>
              <a:t>⑤ 기본내용 모두기입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3F4F40-1D55-0A4E-E0A9-5662DCBCE05F}"/>
              </a:ext>
            </a:extLst>
          </p:cNvPr>
          <p:cNvSpPr txBox="1"/>
          <p:nvPr/>
        </p:nvSpPr>
        <p:spPr>
          <a:xfrm>
            <a:off x="272246" y="259026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>
                <a:latin typeface="+mj-lt"/>
              </a:rPr>
              <a:t>▷ 신청방법</a:t>
            </a:r>
          </a:p>
        </p:txBody>
      </p:sp>
    </p:spTree>
    <p:extLst>
      <p:ext uri="{BB962C8B-B14F-4D97-AF65-F5344CB8AC3E}">
        <p14:creationId xmlns:p14="http://schemas.microsoft.com/office/powerpoint/2010/main" val="737467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B3F456-CD90-86A0-6195-D536FC65C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8AECC53-2AD3-4D8E-879C-A37BAC07073D}"/>
              </a:ext>
            </a:extLst>
          </p:cNvPr>
          <p:cNvSpPr txBox="1"/>
          <p:nvPr/>
        </p:nvSpPr>
        <p:spPr>
          <a:xfrm>
            <a:off x="272246" y="259026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>
                <a:latin typeface="+mj-lt"/>
              </a:rPr>
              <a:t>▷ 신청방법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FEE9DA4-34CF-FFDF-13B3-1ED979C2E5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75" y="1152525"/>
            <a:ext cx="10153650" cy="45529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E79668-3C83-A99A-269B-D5E92FFD833F}"/>
              </a:ext>
            </a:extLst>
          </p:cNvPr>
          <p:cNvSpPr txBox="1"/>
          <p:nvPr/>
        </p:nvSpPr>
        <p:spPr>
          <a:xfrm>
            <a:off x="4179354" y="1405541"/>
            <a:ext cx="79157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>
                <a:solidFill>
                  <a:srgbClr val="FF0000"/>
                </a:solidFill>
                <a:latin typeface="+mj-lt"/>
              </a:rPr>
              <a:t>⑥ 사업자 구분유형</a:t>
            </a:r>
            <a:endParaRPr lang="en-US" altLang="ko-KR" sz="2000" b="1">
              <a:solidFill>
                <a:srgbClr val="FF0000"/>
              </a:solidFill>
              <a:latin typeface="+mj-lt"/>
            </a:endParaRPr>
          </a:p>
          <a:p>
            <a:r>
              <a:rPr lang="ko-KR" altLang="en-US" sz="2000" b="1">
                <a:solidFill>
                  <a:srgbClr val="FF0000"/>
                </a:solidFill>
                <a:latin typeface="+mj-lt"/>
              </a:rPr>
              <a:t>▷ 디자이너</a:t>
            </a:r>
            <a:r>
              <a:rPr lang="en-US" altLang="ko-KR" sz="2000" b="1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</a:rPr>
              <a:t>→</a:t>
            </a:r>
            <a:r>
              <a:rPr lang="en-US" altLang="ko-KR" sz="2000" b="1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  <a:latin typeface="+mj-lt"/>
              </a:rPr>
              <a:t>기존창업자</a:t>
            </a:r>
            <a:endParaRPr lang="en-US" altLang="ko-KR" sz="2000" b="1">
              <a:solidFill>
                <a:srgbClr val="FF0000"/>
              </a:solidFill>
              <a:latin typeface="+mj-lt"/>
            </a:endParaRPr>
          </a:p>
          <a:p>
            <a:r>
              <a:rPr lang="ko-KR" altLang="en-US" sz="2000" b="1">
                <a:solidFill>
                  <a:srgbClr val="FF0000"/>
                </a:solidFill>
              </a:rPr>
              <a:t>▷ 교육생지원 </a:t>
            </a:r>
            <a:r>
              <a:rPr lang="en-US" altLang="ko-KR" sz="2000" b="1">
                <a:solidFill>
                  <a:srgbClr val="FF0000"/>
                </a:solidFill>
              </a:rPr>
              <a:t>- </a:t>
            </a:r>
            <a:r>
              <a:rPr lang="ko-KR" altLang="en-US" sz="2000" b="1">
                <a:solidFill>
                  <a:srgbClr val="FF0000"/>
                </a:solidFill>
                <a:latin typeface="+mj-lt"/>
              </a:rPr>
              <a:t>예비소공인</a:t>
            </a:r>
            <a:r>
              <a:rPr lang="en-US" altLang="ko-KR" sz="2000" b="1">
                <a:solidFill>
                  <a:srgbClr val="FF0000"/>
                </a:solidFill>
                <a:latin typeface="+mj-lt"/>
              </a:rPr>
              <a:t>, </a:t>
            </a:r>
            <a:r>
              <a:rPr lang="ko-KR" altLang="en-US" sz="2000" b="1">
                <a:solidFill>
                  <a:srgbClr val="FF0000"/>
                </a:solidFill>
                <a:latin typeface="+mj-lt"/>
              </a:rPr>
              <a:t>학생</a:t>
            </a:r>
            <a:r>
              <a:rPr lang="en-US" altLang="ko-KR" sz="2000" b="1">
                <a:solidFill>
                  <a:srgbClr val="FF0000"/>
                </a:solidFill>
                <a:latin typeface="+mj-lt"/>
              </a:rPr>
              <a:t>, </a:t>
            </a:r>
            <a:r>
              <a:rPr lang="ko-KR" altLang="en-US" sz="2000" b="1">
                <a:solidFill>
                  <a:srgbClr val="FF0000"/>
                </a:solidFill>
                <a:latin typeface="+mj-lt"/>
              </a:rPr>
              <a:t>일반인</a:t>
            </a:r>
            <a:r>
              <a:rPr lang="en-US" altLang="ko-KR" sz="2000" b="1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</a:rPr>
              <a:t>→</a:t>
            </a:r>
            <a:r>
              <a:rPr lang="en-US" altLang="ko-KR" sz="2000" b="1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  <a:latin typeface="+mj-lt"/>
              </a:rPr>
              <a:t>예비창업자</a:t>
            </a:r>
            <a:endParaRPr lang="en-US" altLang="ko-KR" sz="2000" b="1">
              <a:solidFill>
                <a:srgbClr val="FF0000"/>
              </a:solidFill>
              <a:latin typeface="+mj-lt"/>
            </a:endParaRPr>
          </a:p>
          <a:p>
            <a:r>
              <a:rPr lang="ko-KR" altLang="en-US" sz="2000" b="1">
                <a:solidFill>
                  <a:srgbClr val="FF0000"/>
                </a:solidFill>
              </a:rPr>
              <a:t>▷ </a:t>
            </a:r>
            <a:r>
              <a:rPr lang="ko-KR" altLang="en-US" sz="2000" b="1">
                <a:solidFill>
                  <a:srgbClr val="FF0000"/>
                </a:solidFill>
                <a:latin typeface="+mj-lt"/>
              </a:rPr>
              <a:t>소공인이며</a:t>
            </a:r>
            <a:r>
              <a:rPr lang="en-US" altLang="ko-KR" sz="2000" b="1"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2000" b="1">
                <a:solidFill>
                  <a:srgbClr val="FF0000"/>
                </a:solidFill>
                <a:latin typeface="+mj-lt"/>
              </a:rPr>
              <a:t>교육생으로 신청하고싶을 때</a:t>
            </a:r>
            <a:r>
              <a:rPr lang="en-US" altLang="ko-KR" sz="2000" b="1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</a:rPr>
              <a:t>→</a:t>
            </a:r>
            <a:r>
              <a:rPr lang="en-US" altLang="ko-KR" sz="2000" b="1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</a:rPr>
              <a:t>기존창업자</a:t>
            </a:r>
            <a:endParaRPr lang="ko-KR" altLang="en-US" sz="2000" b="1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2387D8B1-D487-6DE9-2634-40DB4CE9BA65}"/>
              </a:ext>
            </a:extLst>
          </p:cNvPr>
          <p:cNvSpPr/>
          <p:nvPr/>
        </p:nvSpPr>
        <p:spPr>
          <a:xfrm>
            <a:off x="1987058" y="1854565"/>
            <a:ext cx="2178542" cy="48781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0B8CE3-90D5-040E-A2B4-D5A43D19E7E5}"/>
              </a:ext>
            </a:extLst>
          </p:cNvPr>
          <p:cNvSpPr txBox="1"/>
          <p:nvPr/>
        </p:nvSpPr>
        <p:spPr>
          <a:xfrm>
            <a:off x="2718420" y="1479269"/>
            <a:ext cx="71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  <a:latin typeface="+mj-lt"/>
              </a:rPr>
              <a:t>⑥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771FE0-F97E-CA81-E466-B41D9DB4CD92}"/>
              </a:ext>
            </a:extLst>
          </p:cNvPr>
          <p:cNvSpPr txBox="1"/>
          <p:nvPr/>
        </p:nvSpPr>
        <p:spPr>
          <a:xfrm>
            <a:off x="2094965" y="3031420"/>
            <a:ext cx="62269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  <a:latin typeface="+mj-lt"/>
              </a:rPr>
              <a:t>⑦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  </a:t>
            </a:r>
            <a:r>
              <a:rPr lang="ko-KR" altLang="en-US" sz="2400" b="1">
                <a:solidFill>
                  <a:srgbClr val="FF0000"/>
                </a:solidFill>
              </a:rPr>
              <a:t>▷ 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기존창업자 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: 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본인 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‘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업종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/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업태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’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 기입</a:t>
            </a:r>
            <a:endParaRPr lang="en-US" altLang="ko-KR" sz="2400" b="1">
              <a:solidFill>
                <a:srgbClr val="FF0000"/>
              </a:solidFill>
              <a:latin typeface="+mj-lt"/>
            </a:endParaRPr>
          </a:p>
          <a:p>
            <a:r>
              <a:rPr lang="ko-KR" altLang="en-US" sz="2400" b="1">
                <a:solidFill>
                  <a:srgbClr val="FF0000"/>
                </a:solidFill>
              </a:rPr>
              <a:t>     ▷ 교육생 </a:t>
            </a:r>
            <a:r>
              <a:rPr lang="en-US" altLang="ko-KR" sz="2400" b="1">
                <a:solidFill>
                  <a:srgbClr val="FF0000"/>
                </a:solidFill>
              </a:rPr>
              <a:t>: ‘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의류제조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’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 기입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88C503-FCCF-9146-ED9D-0611F7FE4129}"/>
              </a:ext>
            </a:extLst>
          </p:cNvPr>
          <p:cNvSpPr txBox="1"/>
          <p:nvPr/>
        </p:nvSpPr>
        <p:spPr>
          <a:xfrm>
            <a:off x="2094965" y="4320626"/>
            <a:ext cx="6226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  <a:latin typeface="+mj-lt"/>
              </a:rPr>
              <a:t>⑧ 해당없음 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- 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비워두고 넘어가기</a:t>
            </a:r>
          </a:p>
        </p:txBody>
      </p:sp>
    </p:spTree>
    <p:extLst>
      <p:ext uri="{BB962C8B-B14F-4D97-AF65-F5344CB8AC3E}">
        <p14:creationId xmlns:p14="http://schemas.microsoft.com/office/powerpoint/2010/main" val="1846712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EA67A-8679-63F7-9057-32D66FDC0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C4321E7-5CAD-910A-5253-BB1E9AE8FE71}"/>
              </a:ext>
            </a:extLst>
          </p:cNvPr>
          <p:cNvSpPr txBox="1"/>
          <p:nvPr/>
        </p:nvSpPr>
        <p:spPr>
          <a:xfrm>
            <a:off x="272246" y="259026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>
                <a:latin typeface="+mj-lt"/>
              </a:rPr>
              <a:t>▷ 신청방법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8BABDCF-87E1-0028-9737-207C30C93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698" y="461822"/>
            <a:ext cx="7857893" cy="57255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8C4D9B3-1ACA-94EA-583F-3EB076C9DFF8}"/>
              </a:ext>
            </a:extLst>
          </p:cNvPr>
          <p:cNvSpPr txBox="1"/>
          <p:nvPr/>
        </p:nvSpPr>
        <p:spPr>
          <a:xfrm>
            <a:off x="8177339" y="1311830"/>
            <a:ext cx="420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  <a:latin typeface="+mj-lt"/>
              </a:rPr>
              <a:t>⑨ 한글 또는 </a:t>
            </a:r>
            <a:r>
              <a:rPr lang="en-US" altLang="ko-KR" sz="2400" b="1">
                <a:solidFill>
                  <a:srgbClr val="FF0000"/>
                </a:solidFill>
                <a:latin typeface="+mj-lt"/>
              </a:rPr>
              <a:t>pdf </a:t>
            </a:r>
            <a:r>
              <a:rPr lang="ko-KR" altLang="en-US" sz="2400" b="1">
                <a:solidFill>
                  <a:srgbClr val="FF0000"/>
                </a:solidFill>
                <a:latin typeface="+mj-lt"/>
              </a:rPr>
              <a:t>파일 첨부</a:t>
            </a:r>
          </a:p>
        </p:txBody>
      </p:sp>
      <p:sp>
        <p:nvSpPr>
          <p:cNvPr id="13" name="1/2 액자 12">
            <a:extLst>
              <a:ext uri="{FF2B5EF4-FFF2-40B4-BE49-F238E27FC236}">
                <a16:creationId xmlns:a16="http://schemas.microsoft.com/office/drawing/2014/main" id="{57156F17-12CF-55F9-6364-680405626910}"/>
              </a:ext>
            </a:extLst>
          </p:cNvPr>
          <p:cNvSpPr/>
          <p:nvPr/>
        </p:nvSpPr>
        <p:spPr>
          <a:xfrm rot="13500000">
            <a:off x="7099746" y="5000902"/>
            <a:ext cx="715371" cy="692065"/>
          </a:xfrm>
          <a:prstGeom prst="halfFrame">
            <a:avLst>
              <a:gd name="adj1" fmla="val 8325"/>
              <a:gd name="adj2" fmla="val 105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D5D725-2331-1361-2CA0-F9668DFE866C}"/>
              </a:ext>
            </a:extLst>
          </p:cNvPr>
          <p:cNvSpPr txBox="1"/>
          <p:nvPr/>
        </p:nvSpPr>
        <p:spPr>
          <a:xfrm>
            <a:off x="7870231" y="5192802"/>
            <a:ext cx="1869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  <a:latin typeface="+mj-lt"/>
              </a:rPr>
              <a:t>⑩ 제출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CDA033B-B0AF-F8B7-18C0-B37E85257CEE}"/>
              </a:ext>
            </a:extLst>
          </p:cNvPr>
          <p:cNvSpPr txBox="1"/>
          <p:nvPr/>
        </p:nvSpPr>
        <p:spPr>
          <a:xfrm>
            <a:off x="141465" y="1263289"/>
            <a:ext cx="4045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rgbClr val="0000FF"/>
                </a:solidFill>
                <a:latin typeface="+mj-lt"/>
              </a:rPr>
              <a:t>사업계획서 칸에</a:t>
            </a:r>
            <a:endParaRPr lang="en-US" altLang="ko-KR" b="1">
              <a:solidFill>
                <a:srgbClr val="0000FF"/>
              </a:solidFill>
              <a:latin typeface="+mj-lt"/>
            </a:endParaRPr>
          </a:p>
          <a:p>
            <a:r>
              <a:rPr lang="en-US" altLang="ko-KR" b="1">
                <a:solidFill>
                  <a:srgbClr val="0000FF"/>
                </a:solidFill>
                <a:latin typeface="+mj-lt"/>
              </a:rPr>
              <a:t>[</a:t>
            </a:r>
            <a:r>
              <a:rPr lang="ko-KR" altLang="en-US" b="1">
                <a:solidFill>
                  <a:srgbClr val="0000FF"/>
                </a:solidFill>
                <a:latin typeface="+mj-lt"/>
              </a:rPr>
              <a:t>사업신청서</a:t>
            </a:r>
            <a:r>
              <a:rPr lang="en-US" altLang="ko-KR" b="1">
                <a:solidFill>
                  <a:srgbClr val="0000FF"/>
                </a:solidFill>
                <a:latin typeface="+mj-lt"/>
              </a:rPr>
              <a:t>]</a:t>
            </a:r>
            <a:r>
              <a:rPr lang="ko-KR" altLang="en-US" b="1">
                <a:solidFill>
                  <a:srgbClr val="0000FF"/>
                </a:solidFill>
                <a:latin typeface="+mj-lt"/>
              </a:rPr>
              <a:t>를 제출하시면 됩니다</a:t>
            </a:r>
            <a:r>
              <a:rPr lang="en-US" altLang="ko-KR" b="1">
                <a:solidFill>
                  <a:srgbClr val="0000FF"/>
                </a:solidFill>
                <a:latin typeface="+mj-lt"/>
              </a:rPr>
              <a:t>.</a:t>
            </a:r>
            <a:r>
              <a:rPr lang="ko-KR" altLang="en-US" b="1">
                <a:solidFill>
                  <a:srgbClr val="0000FF"/>
                </a:solidFill>
                <a:latin typeface="+mj-lt"/>
              </a:rPr>
              <a:t> </a:t>
            </a: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9B909978-4679-DE27-6D27-DA5C127347FC}"/>
              </a:ext>
            </a:extLst>
          </p:cNvPr>
          <p:cNvSpPr/>
          <p:nvPr/>
        </p:nvSpPr>
        <p:spPr>
          <a:xfrm>
            <a:off x="4396509" y="1311830"/>
            <a:ext cx="7634082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" name="직선 화살표 연결선 1">
            <a:extLst>
              <a:ext uri="{FF2B5EF4-FFF2-40B4-BE49-F238E27FC236}">
                <a16:creationId xmlns:a16="http://schemas.microsoft.com/office/drawing/2014/main" id="{A711CAFE-FB4A-A897-61B3-4886185BF991}"/>
              </a:ext>
            </a:extLst>
          </p:cNvPr>
          <p:cNvCxnSpPr>
            <a:cxnSpLocks/>
            <a:endCxn id="21" idx="1"/>
          </p:cNvCxnSpPr>
          <p:nvPr/>
        </p:nvCxnSpPr>
        <p:spPr>
          <a:xfrm>
            <a:off x="3927514" y="1542662"/>
            <a:ext cx="468995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1E63B3AC-0573-409F-CA74-075EDD971CA8}"/>
              </a:ext>
            </a:extLst>
          </p:cNvPr>
          <p:cNvSpPr/>
          <p:nvPr/>
        </p:nvSpPr>
        <p:spPr>
          <a:xfrm>
            <a:off x="4469363" y="4432043"/>
            <a:ext cx="359930" cy="326570"/>
          </a:xfrm>
          <a:prstGeom prst="roundRect">
            <a:avLst>
              <a:gd name="adj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6A133281-8087-2C85-3A53-C76DB03E8C38}"/>
              </a:ext>
            </a:extLst>
          </p:cNvPr>
          <p:cNvSpPr/>
          <p:nvPr/>
        </p:nvSpPr>
        <p:spPr>
          <a:xfrm>
            <a:off x="4469363" y="2262672"/>
            <a:ext cx="359930" cy="326570"/>
          </a:xfrm>
          <a:prstGeom prst="roundRect">
            <a:avLst>
              <a:gd name="adj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DF70490-C0AB-792A-BE33-E615679AD87F}"/>
              </a:ext>
            </a:extLst>
          </p:cNvPr>
          <p:cNvSpPr/>
          <p:nvPr/>
        </p:nvSpPr>
        <p:spPr>
          <a:xfrm>
            <a:off x="4396509" y="2676701"/>
            <a:ext cx="359930" cy="326570"/>
          </a:xfrm>
          <a:prstGeom prst="roundRect">
            <a:avLst>
              <a:gd name="adj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F575FD62-D4BE-27C0-EBF4-4E4DC99EBC35}"/>
              </a:ext>
            </a:extLst>
          </p:cNvPr>
          <p:cNvSpPr/>
          <p:nvPr/>
        </p:nvSpPr>
        <p:spPr>
          <a:xfrm>
            <a:off x="4428076" y="3090730"/>
            <a:ext cx="359930" cy="326570"/>
          </a:xfrm>
          <a:prstGeom prst="roundRect">
            <a:avLst>
              <a:gd name="adj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BD9EB1E4-E767-1768-91B6-A55B770C0129}"/>
              </a:ext>
            </a:extLst>
          </p:cNvPr>
          <p:cNvSpPr/>
          <p:nvPr/>
        </p:nvSpPr>
        <p:spPr>
          <a:xfrm>
            <a:off x="4396509" y="3522737"/>
            <a:ext cx="359930" cy="326570"/>
          </a:xfrm>
          <a:prstGeom prst="roundRect">
            <a:avLst>
              <a:gd name="adj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C782321-89BD-EF35-4035-16619C86414C}"/>
              </a:ext>
            </a:extLst>
          </p:cNvPr>
          <p:cNvSpPr/>
          <p:nvPr/>
        </p:nvSpPr>
        <p:spPr>
          <a:xfrm>
            <a:off x="4396509" y="1830665"/>
            <a:ext cx="359930" cy="326570"/>
          </a:xfrm>
          <a:prstGeom prst="roundRect">
            <a:avLst>
              <a:gd name="adj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C1C9A1FA-26AF-B372-52DC-2166C2F7AB07}"/>
              </a:ext>
            </a:extLst>
          </p:cNvPr>
          <p:cNvSpPr/>
          <p:nvPr/>
        </p:nvSpPr>
        <p:spPr>
          <a:xfrm>
            <a:off x="4411206" y="4855061"/>
            <a:ext cx="359930" cy="326570"/>
          </a:xfrm>
          <a:prstGeom prst="roundRect">
            <a:avLst>
              <a:gd name="adj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E6159DD-DAA7-3D90-56F8-932018BB1BB9}"/>
              </a:ext>
            </a:extLst>
          </p:cNvPr>
          <p:cNvSpPr txBox="1"/>
          <p:nvPr/>
        </p:nvSpPr>
        <p:spPr>
          <a:xfrm>
            <a:off x="8477399" y="4885025"/>
            <a:ext cx="36041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>
                <a:solidFill>
                  <a:srgbClr val="FF0000"/>
                </a:solidFill>
                <a:latin typeface="+mj-lt"/>
              </a:rPr>
              <a:t>보험득실확인서 또는 </a:t>
            </a:r>
            <a:r>
              <a:rPr lang="en-US" altLang="ko-KR" sz="1400" b="1">
                <a:solidFill>
                  <a:srgbClr val="FF0000"/>
                </a:solidFill>
                <a:latin typeface="+mj-lt"/>
              </a:rPr>
              <a:t>4</a:t>
            </a:r>
            <a:r>
              <a:rPr lang="ko-KR" altLang="en-US" sz="1400" b="1">
                <a:solidFill>
                  <a:srgbClr val="FF0000"/>
                </a:solidFill>
                <a:latin typeface="+mj-lt"/>
              </a:rPr>
              <a:t>대보험 가입자명부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DFA212E-1F3E-F675-F7FF-43D4050DEB2A}"/>
              </a:ext>
            </a:extLst>
          </p:cNvPr>
          <p:cNvSpPr txBox="1"/>
          <p:nvPr/>
        </p:nvSpPr>
        <p:spPr>
          <a:xfrm>
            <a:off x="8177339" y="2242826"/>
            <a:ext cx="36041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>
                <a:solidFill>
                  <a:srgbClr val="FF0000"/>
                </a:solidFill>
                <a:latin typeface="+mj-lt"/>
              </a:rPr>
              <a:t>주업종 영업사실 확인서 </a:t>
            </a:r>
            <a:r>
              <a:rPr lang="en-US" altLang="ko-KR" sz="1400" b="1">
                <a:solidFill>
                  <a:srgbClr val="FF0000"/>
                </a:solidFill>
                <a:latin typeface="+mj-lt"/>
              </a:rPr>
              <a:t>&amp; </a:t>
            </a:r>
            <a:r>
              <a:rPr lang="ko-KR" altLang="en-US" sz="1400" b="1">
                <a:solidFill>
                  <a:srgbClr val="FF0000"/>
                </a:solidFill>
                <a:latin typeface="+mj-lt"/>
              </a:rPr>
              <a:t>코드 확인서</a:t>
            </a:r>
          </a:p>
        </p:txBody>
      </p:sp>
    </p:spTree>
    <p:extLst>
      <p:ext uri="{BB962C8B-B14F-4D97-AF65-F5344CB8AC3E}">
        <p14:creationId xmlns:p14="http://schemas.microsoft.com/office/powerpoint/2010/main" val="3726668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147</Words>
  <Application>Microsoft Office PowerPoint</Application>
  <PresentationFormat>와이드스크린</PresentationFormat>
  <Paragraphs>47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MyCompany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이유진</dc:creator>
  <cp:lastModifiedBy>이유진</cp:lastModifiedBy>
  <cp:revision>8</cp:revision>
  <dcterms:created xsi:type="dcterms:W3CDTF">2025-06-05T08:06:55Z</dcterms:created>
  <dcterms:modified xsi:type="dcterms:W3CDTF">2025-09-17T06:06:21Z</dcterms:modified>
</cp:coreProperties>
</file>